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0" r:id="rId5"/>
    <p:sldId id="257" r:id="rId6"/>
    <p:sldId id="283" r:id="rId7"/>
    <p:sldId id="286" r:id="rId8"/>
    <p:sldId id="287" r:id="rId9"/>
    <p:sldId id="288" r:id="rId10"/>
    <p:sldId id="262" r:id="rId11"/>
    <p:sldId id="279" r:id="rId12"/>
    <p:sldId id="280" r:id="rId13"/>
    <p:sldId id="281" r:id="rId14"/>
    <p:sldId id="292" r:id="rId15"/>
    <p:sldId id="290" r:id="rId16"/>
    <p:sldId id="293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814"/>
    <a:srgbClr val="FFB351"/>
    <a:srgbClr val="FF443B"/>
    <a:srgbClr val="539ED0"/>
    <a:srgbClr val="005191"/>
    <a:srgbClr val="FBB43E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6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5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3313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98175"/>
            <a:ext cx="6764747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4400" y="5697398"/>
            <a:ext cx="6764216" cy="489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A4B25F1E-F8F4-7B47-BA46-B09357C18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37540"/>
            <a:ext cx="10440077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F2CED0-F4B2-444C-A2DB-8B620333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65859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1" y="3340100"/>
            <a:ext cx="103632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1">
                <a:solidFill>
                  <a:srgbClr val="00519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4A92AB-1C18-054F-9217-2B40B71CB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152275"/>
            <a:ext cx="10963073" cy="2342708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4491599"/>
            <a:ext cx="10963073" cy="15035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4405578-F49A-B34B-A203-7A1CFD9D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81035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81032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 flipV="1">
            <a:off x="1188720" y="1644210"/>
            <a:ext cx="0" cy="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A5264B-CDD4-8B4B-953F-DBCD72401211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10842642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3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111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470904" y="1825625"/>
            <a:ext cx="5408058" cy="4111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562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C1A83-7CF6-AD42-ADA7-E9DA37FA0A76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10842642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F3C9A9-8133-EF45-B7C3-0C243CEED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83553" y="-264587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72800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72800" cy="1151075"/>
          </a:xfrm>
        </p:spPr>
        <p:txBody>
          <a:bodyPr anchor="b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0E0AC9-CB90-2040-A87E-FDFB508B46C6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6667AC60-3FC4-5A4B-8102-D722020A5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5F9DB1C-4DE7-2A45-94CA-EE3605959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05236" y="-245538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8161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8161" cy="1151075"/>
          </a:xfrm>
        </p:spPr>
        <p:txBody>
          <a:bodyPr anchor="b"/>
          <a:lstStyle>
            <a:lvl1pPr>
              <a:defRPr>
                <a:solidFill>
                  <a:srgbClr val="539ED0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847853-8C8F-9F45-AD5C-DE2C4FBF6C15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55F1768-6559-9F43-B897-FE1E271C8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B2BBCDB-0AEF-7A48-B66E-CC1BE36CC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039101" y="-313269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F443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A80BC-0589-C643-A8FD-AC4D83D39597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1B3E971-AEB9-114C-B227-8DDFD161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0D997AB-CA73-A447-8D1F-5CE50632F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3" b="90902" l="6445" r="93049">
                        <a14:foregroundMark x1="27371" y1="8952" x2="27371" y2="8952"/>
                        <a14:foregroundMark x1="72194" y1="8734" x2="72194" y2="8734"/>
                        <a14:foregroundMark x1="27951" y1="8588" x2="27951" y2="8588"/>
                        <a14:foregroundMark x1="71398" y1="8588" x2="71398" y2="8588"/>
                        <a14:foregroundMark x1="90152" y1="31514" x2="90152" y2="31514"/>
                        <a14:foregroundMark x1="93049" y1="34571" x2="93049" y2="34571"/>
                        <a14:foregroundMark x1="48950" y1="90975" x2="48950" y2="90975"/>
                        <a14:foregroundMark x1="6445" y1="35735" x2="6445" y2="357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9103" y="-347136"/>
            <a:ext cx="4381500" cy="435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571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FB35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0A1FF-1B66-474B-A564-A056485AA76E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B4E990C-C6C0-664E-9C8F-C0684E4BB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77E6AC8-4592-9E4D-BF8F-F51DBA1B6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25438" y="-1209033"/>
            <a:ext cx="6187547" cy="61875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862"/>
            <a:ext cx="10964636" cy="40547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</p:spPr>
        <p:txBody>
          <a:bodyPr anchor="b"/>
          <a:lstStyle>
            <a:lvl1pPr>
              <a:defRPr>
                <a:solidFill>
                  <a:srgbClr val="F57814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F923BF-045B-C849-BE55-E68B99BF8921}"/>
              </a:ext>
            </a:extLst>
          </p:cNvPr>
          <p:cNvCxnSpPr>
            <a:cxnSpLocks/>
          </p:cNvCxnSpPr>
          <p:nvPr userDrawn="1"/>
        </p:nvCxnSpPr>
        <p:spPr>
          <a:xfrm>
            <a:off x="1036320" y="1612732"/>
            <a:ext cx="7002783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5922F2C-0369-374D-B0E4-E49AB5E60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5625"/>
            <a:ext cx="10515600" cy="405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675A59-F1BC-AE42-910B-AEF772B847CD}"/>
              </a:ext>
            </a:extLst>
          </p:cNvPr>
          <p:cNvGrpSpPr/>
          <p:nvPr userDrawn="1"/>
        </p:nvGrpSpPr>
        <p:grpSpPr>
          <a:xfrm>
            <a:off x="0" y="0"/>
            <a:ext cx="539496" cy="6858000"/>
            <a:chOff x="0" y="-26388"/>
            <a:chExt cx="3302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7E5850-11CC-8548-ABFF-5ED8F91545E3}"/>
                </a:ext>
              </a:extLst>
            </p:cNvPr>
            <p:cNvSpPr/>
            <p:nvPr userDrawn="1"/>
          </p:nvSpPr>
          <p:spPr>
            <a:xfrm>
              <a:off x="0" y="-26388"/>
              <a:ext cx="330200" cy="265870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00519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2F0926-D8F5-C541-B507-321766C88113}"/>
                </a:ext>
              </a:extLst>
            </p:cNvPr>
            <p:cNvSpPr/>
            <p:nvPr userDrawn="1"/>
          </p:nvSpPr>
          <p:spPr>
            <a:xfrm>
              <a:off x="0" y="2632314"/>
              <a:ext cx="330200" cy="177443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539ED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694DD3-9AB3-0E46-B334-FCBE367FBA76}"/>
                </a:ext>
              </a:extLst>
            </p:cNvPr>
            <p:cNvSpPr/>
            <p:nvPr userDrawn="1"/>
          </p:nvSpPr>
          <p:spPr>
            <a:xfrm>
              <a:off x="0" y="4406853"/>
              <a:ext cx="330200" cy="150357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FF0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C7EDCF-53A7-3E45-AD9A-E9E4A5C655BE}"/>
                </a:ext>
              </a:extLst>
            </p:cNvPr>
            <p:cNvSpPr/>
            <p:nvPr userDrawn="1"/>
          </p:nvSpPr>
          <p:spPr>
            <a:xfrm>
              <a:off x="0" y="5910425"/>
              <a:ext cx="330200" cy="92118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9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569D14B-1FBD-A443-B845-D199664EF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D8D2BF-5426-DA4E-A02D-E2491B45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756" y="6051550"/>
            <a:ext cx="1358144" cy="667475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065CFCF-B9E6-A948-8471-6BEA301A176E}"/>
              </a:ext>
            </a:extLst>
          </p:cNvPr>
          <p:cNvSpPr txBox="1">
            <a:spLocks/>
          </p:cNvSpPr>
          <p:nvPr userDrawn="1"/>
        </p:nvSpPr>
        <p:spPr>
          <a:xfrm>
            <a:off x="8611758" y="6258752"/>
            <a:ext cx="2088521" cy="29083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</a:rPr>
              <a:t>United Way of Kankakee &amp; Iroquois Counties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8934977-2A0D-504A-82F4-9D809EB87C7E}"/>
              </a:ext>
            </a:extLst>
          </p:cNvPr>
          <p:cNvSpPr txBox="1">
            <a:spLocks/>
          </p:cNvSpPr>
          <p:nvPr userDrawn="1"/>
        </p:nvSpPr>
        <p:spPr>
          <a:xfrm>
            <a:off x="8643715" y="6636566"/>
            <a:ext cx="1872332" cy="24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50" dirty="0">
                <a:solidFill>
                  <a:schemeClr val="accent1"/>
                </a:solidFill>
              </a:rPr>
              <a:t>myunitedway.org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0DB72C-ABB3-44A5-B211-5C7A475A08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49604" y="6168312"/>
            <a:ext cx="1124615" cy="7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4" r:id="rId3"/>
    <p:sldLayoutId id="214748366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1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191"/>
        </a:buClr>
        <a:buFont typeface="Arial"/>
        <a:buChar char="•"/>
        <a:defRPr sz="2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24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20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1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191"/>
        </a:buClr>
        <a:buFont typeface="Arial"/>
        <a:buChar char="•"/>
        <a:defRPr sz="1800" b="0" i="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yunitedway.or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574991C-CF9C-4489-A2DE-2FB639DD09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541" b="4541"/>
          <a:stretch/>
        </p:blipFill>
        <p:spPr>
          <a:xfrm>
            <a:off x="785190" y="1"/>
            <a:ext cx="11406809" cy="4147632"/>
          </a:xfr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99322" y="4747135"/>
            <a:ext cx="9758995" cy="610323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rgbClr val="00519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Getting to Know United Way</a:t>
            </a: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Helping support safe, stable environments and nurturing relationships</a:t>
            </a:r>
          </a:p>
          <a:p>
            <a:endParaRPr lang="en-US" dirty="0"/>
          </a:p>
          <a:p>
            <a:r>
              <a:rPr lang="en-US" b="1" dirty="0"/>
              <a:t>Our Goals</a:t>
            </a:r>
          </a:p>
          <a:p>
            <a:pPr lvl="1"/>
            <a:r>
              <a:rPr lang="en-US" dirty="0"/>
              <a:t>All households have easy access to ample, affordable high-quality healthcare.</a:t>
            </a:r>
          </a:p>
          <a:p>
            <a:pPr lvl="1"/>
            <a:r>
              <a:rPr lang="en-US" dirty="0"/>
              <a:t>Babies are born at a healthy birthweight and grow in healthy environments.</a:t>
            </a:r>
          </a:p>
          <a:p>
            <a:pPr lvl="1"/>
            <a:r>
              <a:rPr lang="en-US" dirty="0"/>
              <a:t>Households are free from Adverse Childhood Experiences (ACEs), violence, and physical hazards.</a:t>
            </a:r>
          </a:p>
          <a:p>
            <a:pPr lvl="1"/>
            <a:r>
              <a:rPr lang="en-US" dirty="0"/>
              <a:t>Households will demonstrate improved behavioral health by reporting better mental health and a reduction in substance abuse.</a:t>
            </a:r>
          </a:p>
          <a:p>
            <a:pPr lvl="1"/>
            <a:r>
              <a:rPr lang="en-US" dirty="0"/>
              <a:t>All households will have access to healthy, nutritious food.</a:t>
            </a:r>
          </a:p>
          <a:p>
            <a:pPr lvl="1"/>
            <a:endParaRPr lang="en-US" dirty="0"/>
          </a:p>
          <a:p>
            <a:r>
              <a:rPr lang="en-US" b="1" dirty="0"/>
              <a:t>Why?</a:t>
            </a:r>
          </a:p>
          <a:p>
            <a:pPr lvl="1"/>
            <a:r>
              <a:rPr lang="en-US" dirty="0"/>
              <a:t>One in three local 10</a:t>
            </a:r>
            <a:r>
              <a:rPr lang="en-US" baseline="30000" dirty="0"/>
              <a:t>th</a:t>
            </a:r>
            <a:r>
              <a:rPr lang="en-US" dirty="0"/>
              <a:t> graders reported feeling depressed before the pandemic.</a:t>
            </a:r>
          </a:p>
          <a:p>
            <a:pPr lvl="1"/>
            <a:r>
              <a:rPr lang="en-US" dirty="0"/>
              <a:t>One in ten families in Kankakee and Iroquois counties are food insecure.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94613-28C5-6845-9AD6-917645DDE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oup of people standing next to a child posing for a picture&#10;&#10;Description automatically generated">
            <a:extLst>
              <a:ext uri="{FF2B5EF4-FFF2-40B4-BE49-F238E27FC236}">
                <a16:creationId xmlns:a16="http://schemas.microsoft.com/office/drawing/2014/main" id="{668C7D40-DA46-448F-9605-6501AA6543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4823" y="2512785"/>
            <a:ext cx="3931540" cy="3424465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90ACFF-511A-452F-8484-88CCE52E5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833" y="2778125"/>
            <a:ext cx="5408058" cy="1940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Corporate Sponsorships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Workplace Giving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Women United/Affinity Groups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Volunteer Opportunities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AE86C-3ED4-4488-AADF-91E472CE8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F9A7E51-FD05-407C-BA37-B42963D8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Ways your organization can partner 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8F1BB-FAB3-498D-9AE4-D62252ED8A8F}"/>
              </a:ext>
            </a:extLst>
          </p:cNvPr>
          <p:cNvSpPr txBox="1"/>
          <p:nvPr/>
        </p:nvSpPr>
        <p:spPr>
          <a:xfrm>
            <a:off x="989240" y="1717221"/>
            <a:ext cx="103019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+mn-lt"/>
                <a:cs typeface="+mn-lt"/>
              </a:rPr>
              <a:t>United Way works together with partners to create initiatives that engage employees in deeper ways while improving the communities in which they live and serve.</a:t>
            </a:r>
          </a:p>
        </p:txBody>
      </p:sp>
    </p:spTree>
    <p:extLst>
      <p:ext uri="{BB962C8B-B14F-4D97-AF65-F5344CB8AC3E}">
        <p14:creationId xmlns:p14="http://schemas.microsoft.com/office/powerpoint/2010/main" val="9921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lose up of a child&#10;&#10;Description automatically generated">
            <a:extLst>
              <a:ext uri="{FF2B5EF4-FFF2-40B4-BE49-F238E27FC236}">
                <a16:creationId xmlns:a16="http://schemas.microsoft.com/office/drawing/2014/main" id="{C3ABC01A-97E8-41F7-BF13-D2BF37B3FC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2738" b="22738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E600-3B42-41FD-8C11-A53038783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913891"/>
            <a:ext cx="10363200" cy="2571025"/>
          </a:xfrm>
        </p:spPr>
        <p:txBody>
          <a:bodyPr>
            <a:normAutofit/>
          </a:bodyPr>
          <a:lstStyle/>
          <a:p>
            <a:r>
              <a:rPr lang="en-US" sz="4800" dirty="0"/>
              <a:t>Starting today, give for tomorrow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32FD5-DA7E-4B2E-ABD7-CE7323D78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8776FE-53E9-497B-8A19-B346885D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94613-28C5-6845-9AD6-917645DDE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351768-03C9-4598-94E5-DEE1E750C586}"/>
              </a:ext>
            </a:extLst>
          </p:cNvPr>
          <p:cNvSpPr txBox="1"/>
          <p:nvPr/>
        </p:nvSpPr>
        <p:spPr>
          <a:xfrm>
            <a:off x="3383851" y="2661452"/>
            <a:ext cx="62111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Kerstin Rust</a:t>
            </a:r>
          </a:p>
          <a:p>
            <a:pPr algn="ctr"/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  <a:endParaRPr lang="en-US" sz="280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info@myunitedway.org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East Court Street, Suite 500</a:t>
            </a:r>
            <a:endParaRPr lang="en-US" sz="280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Kankakee, IL 60901</a:t>
            </a:r>
            <a:endParaRPr lang="en-US" sz="280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0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D7406-67A6-3247-B125-FDA4CDEC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791" y="1989862"/>
            <a:ext cx="10280644" cy="4054785"/>
          </a:xfrm>
        </p:spPr>
        <p:txBody>
          <a:bodyPr>
            <a:normAutofit/>
          </a:bodyPr>
          <a:lstStyle/>
          <a:p>
            <a:r>
              <a:rPr lang="en-US" sz="3200" dirty="0"/>
              <a:t>Who we are</a:t>
            </a:r>
          </a:p>
          <a:p>
            <a:r>
              <a:rPr lang="en-US" sz="3200" dirty="0"/>
              <a:t>What we do</a:t>
            </a:r>
          </a:p>
          <a:p>
            <a:r>
              <a:rPr lang="en-US" sz="3200" dirty="0"/>
              <a:t>Why we do what we do</a:t>
            </a:r>
          </a:p>
          <a:p>
            <a:r>
              <a:rPr lang="en-US" sz="3200" dirty="0"/>
              <a:t>How you can help</a:t>
            </a:r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</p:spPr>
        <p:txBody>
          <a:bodyPr/>
          <a:lstStyle/>
          <a:p>
            <a:fld id="{BBB69291-A384-1346-A27A-D0A1C91B6C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0860" y="237815"/>
            <a:ext cx="10981032" cy="1151075"/>
          </a:xfrm>
        </p:spPr>
        <p:txBody>
          <a:bodyPr>
            <a:normAutofit/>
          </a:bodyPr>
          <a:lstStyle/>
          <a:p>
            <a:r>
              <a:rPr lang="en-US" sz="48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3802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77DA9-5306-CB46-A208-04E2478C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989862"/>
            <a:ext cx="10606131" cy="4054785"/>
          </a:xfrm>
        </p:spPr>
        <p:txBody>
          <a:bodyPr>
            <a:normAutofit/>
          </a:bodyPr>
          <a:lstStyle/>
          <a:p>
            <a:r>
              <a:rPr lang="en-US" sz="2800" dirty="0"/>
              <a:t>Established in 1941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Bring together businesses, government, nonprofits and community leaders to fight for health, education and financial stability</a:t>
            </a:r>
          </a:p>
          <a:p>
            <a:endParaRPr lang="en-US" sz="2800" dirty="0"/>
          </a:p>
          <a:p>
            <a:r>
              <a:rPr lang="en-US" sz="2800" dirty="0"/>
              <a:t>Serve communities across Kankakee and Iroquois counties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15928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95D2F74A-0F45-42F4-AC3F-27B67084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8" t="3456" r="9350"/>
          <a:stretch/>
        </p:blipFill>
        <p:spPr>
          <a:xfrm>
            <a:off x="5887955" y="512592"/>
            <a:ext cx="6068829" cy="41111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F369E7-C083-6841-B2A2-50606CFB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8" y="1825625"/>
            <a:ext cx="5181601" cy="3407856"/>
          </a:xfrm>
        </p:spPr>
        <p:txBody>
          <a:bodyPr>
            <a:normAutofit/>
          </a:bodyPr>
          <a:lstStyle/>
          <a:p>
            <a:r>
              <a:rPr lang="en-US" sz="2800" b="1" dirty="0"/>
              <a:t>Community Investment</a:t>
            </a:r>
          </a:p>
          <a:p>
            <a:pPr lvl="1"/>
            <a:r>
              <a:rPr lang="en-US" sz="2400" dirty="0"/>
              <a:t>Nearly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$369,170 </a:t>
            </a:r>
            <a:r>
              <a:rPr lang="en-US" sz="2400" dirty="0"/>
              <a:t>granted to 20 local agencies in FY 2021-2022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Funded programs fight for the heath, education, and financial stability of families in Kankakee &amp; Iroquois Counties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647CB-6577-4CCD-BB66-19857DD5FCCF}"/>
              </a:ext>
            </a:extLst>
          </p:cNvPr>
          <p:cNvSpPr txBox="1"/>
          <p:nvPr/>
        </p:nvSpPr>
        <p:spPr>
          <a:xfrm>
            <a:off x="960134" y="5114669"/>
            <a:ext cx="1091882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5191"/>
              </a:buClr>
              <a:buFont typeface="Arial"/>
              <a:buChar char="•"/>
            </a:pPr>
            <a:r>
              <a:rPr lang="en-US" sz="2400" dirty="0">
                <a:solidFill>
                  <a:schemeClr val="accent5"/>
                </a:solidFill>
                <a:latin typeface="Arial" charset="0"/>
                <a:cs typeface="Arial" charset="0"/>
              </a:rPr>
              <a:t>We fight for change in our community by funding 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effective, data-driven programs</a:t>
            </a:r>
            <a:r>
              <a:rPr lang="en-US" sz="2400" dirty="0">
                <a:solidFill>
                  <a:schemeClr val="accent1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>
                <a:solidFill>
                  <a:schemeClr val="accent5"/>
                </a:solidFill>
                <a:latin typeface="Arial" charset="0"/>
                <a:cs typeface="Arial" charset="0"/>
              </a:rPr>
              <a:t>and do </a:t>
            </a:r>
            <a:r>
              <a:rPr lang="en-US" sz="2400" u="sng" dirty="0">
                <a:solidFill>
                  <a:schemeClr val="accent5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solidFill>
                  <a:schemeClr val="accent5"/>
                </a:solidFill>
                <a:latin typeface="Arial" charset="0"/>
                <a:cs typeface="Arial" charset="0"/>
              </a:rPr>
              <a:t> provide direct assistance to individuals</a:t>
            </a:r>
          </a:p>
        </p:txBody>
      </p:sp>
    </p:spTree>
    <p:extLst>
      <p:ext uri="{BB962C8B-B14F-4D97-AF65-F5344CB8AC3E}">
        <p14:creationId xmlns:p14="http://schemas.microsoft.com/office/powerpoint/2010/main" val="326637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F369E7-C083-6841-B2A2-50606CFB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4"/>
            <a:ext cx="5181600" cy="4712335"/>
          </a:xfrm>
        </p:spPr>
        <p:txBody>
          <a:bodyPr>
            <a:normAutofit/>
          </a:bodyPr>
          <a:lstStyle/>
          <a:p>
            <a:r>
              <a:rPr lang="en-US" b="1" dirty="0"/>
              <a:t>Success By 6</a:t>
            </a:r>
          </a:p>
          <a:p>
            <a:pPr lvl="1"/>
            <a:r>
              <a:rPr lang="en-US" dirty="0"/>
              <a:t>Early childhood community collaborative</a:t>
            </a:r>
          </a:p>
          <a:p>
            <a:pPr lvl="1"/>
            <a:r>
              <a:rPr lang="en-US" dirty="0"/>
              <a:t>Family and parent engagement</a:t>
            </a:r>
          </a:p>
          <a:p>
            <a:pPr lvl="1"/>
            <a:r>
              <a:rPr lang="en-US" dirty="0"/>
              <a:t>Behavioral and mental health services</a:t>
            </a:r>
          </a:p>
          <a:p>
            <a:pPr lvl="1"/>
            <a:r>
              <a:rPr lang="en-US" dirty="0"/>
              <a:t>Greater awareness of resources for parents, caregivers and early childhood providers</a:t>
            </a:r>
          </a:p>
          <a:p>
            <a:pPr lvl="1"/>
            <a:endParaRPr lang="en-US" dirty="0"/>
          </a:p>
          <a:p>
            <a:r>
              <a:rPr lang="en-US" dirty="0"/>
              <a:t>Local Activities</a:t>
            </a:r>
          </a:p>
          <a:p>
            <a:pPr lvl="1"/>
            <a:r>
              <a:rPr lang="en-US" dirty="0"/>
              <a:t>Early Childhood data collection</a:t>
            </a:r>
          </a:p>
          <a:p>
            <a:pPr lvl="1"/>
            <a:r>
              <a:rPr lang="en-US" dirty="0"/>
              <a:t>Introduction of a Success By 6 Steering Committee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Content Placeholder 8" descr="A picture containing person, indoor, computer, computer&#10;&#10;Description automatically generated">
            <a:extLst>
              <a:ext uri="{FF2B5EF4-FFF2-40B4-BE49-F238E27FC236}">
                <a16:creationId xmlns:a16="http://schemas.microsoft.com/office/drawing/2014/main" id="{1B157407-C0A7-4847-AF78-E8E6A5D825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0650" y="2078566"/>
            <a:ext cx="5408613" cy="360574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3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F369E7-C083-6841-B2A2-50606CFB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4"/>
            <a:ext cx="5181600" cy="4712335"/>
          </a:xfrm>
        </p:spPr>
        <p:txBody>
          <a:bodyPr>
            <a:normAutofit/>
          </a:bodyPr>
          <a:lstStyle/>
          <a:p>
            <a:r>
              <a:rPr lang="en-US" b="1" dirty="0"/>
              <a:t>Women United</a:t>
            </a:r>
          </a:p>
          <a:p>
            <a:pPr lvl="1"/>
            <a:r>
              <a:rPr lang="en-US" dirty="0"/>
              <a:t>Brings women together to further advance the mission of United Way to improve the lives of women and girls</a:t>
            </a:r>
          </a:p>
          <a:p>
            <a:pPr lvl="1"/>
            <a:r>
              <a:rPr lang="en-US" dirty="0"/>
              <a:t>Fundraising events</a:t>
            </a:r>
          </a:p>
          <a:p>
            <a:pPr lvl="1"/>
            <a:r>
              <a:rPr lang="en-US" dirty="0"/>
              <a:t>Volunteer service projects</a:t>
            </a:r>
          </a:p>
          <a:p>
            <a:pPr lvl="1"/>
            <a:r>
              <a:rPr lang="en-US" dirty="0"/>
              <a:t>Social networking opportunities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Local Activities</a:t>
            </a:r>
          </a:p>
          <a:p>
            <a:pPr lvl="1"/>
            <a:r>
              <a:rPr lang="en-US" dirty="0" err="1"/>
              <a:t>EmpowHER</a:t>
            </a:r>
            <a:r>
              <a:rPr lang="en-US" dirty="0"/>
              <a:t> Hour Networking Events</a:t>
            </a:r>
          </a:p>
          <a:p>
            <a:pPr lvl="1"/>
            <a:r>
              <a:rPr lang="en-US" dirty="0"/>
              <a:t>Quarterly Kindness Projects</a:t>
            </a:r>
          </a:p>
          <a:p>
            <a:pPr lvl="1"/>
            <a:r>
              <a:rPr lang="en-US" dirty="0"/>
              <a:t>Women United Annual Breakfast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EF1FCC0-2156-4639-A772-022A227725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0650" y="2466184"/>
            <a:ext cx="5408613" cy="283050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</a:t>
            </a:r>
          </a:p>
        </p:txBody>
      </p:sp>
    </p:spTree>
    <p:extLst>
      <p:ext uri="{BB962C8B-B14F-4D97-AF65-F5344CB8AC3E}">
        <p14:creationId xmlns:p14="http://schemas.microsoft.com/office/powerpoint/2010/main" val="358613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do what we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3475F-52BD-9640-8E31-A232DD121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Helping individuals achieve their potential through education</a:t>
            </a:r>
          </a:p>
          <a:p>
            <a:endParaRPr lang="en-US" dirty="0"/>
          </a:p>
          <a:p>
            <a:r>
              <a:rPr lang="en-US" b="1" dirty="0"/>
              <a:t>Our Goals</a:t>
            </a:r>
          </a:p>
          <a:p>
            <a:pPr lvl="1"/>
            <a:r>
              <a:rPr lang="en-US" dirty="0"/>
              <a:t>Children’s health, social, emotional, language and literacy skills are supported to lay a strong foundation for a successful life.</a:t>
            </a:r>
          </a:p>
          <a:p>
            <a:pPr lvl="1"/>
            <a:r>
              <a:rPr lang="en-US" dirty="0"/>
              <a:t>Students successfully transition through school gaining the knowledge, skills and abilities they need for success.</a:t>
            </a:r>
          </a:p>
          <a:p>
            <a:pPr lvl="1"/>
            <a:r>
              <a:rPr lang="en-US" dirty="0"/>
              <a:t>Students graduate high school on time prepared for post-secondary education and/or training, work and life.</a:t>
            </a:r>
          </a:p>
          <a:p>
            <a:pPr lvl="1"/>
            <a:endParaRPr lang="en-US" dirty="0"/>
          </a:p>
          <a:p>
            <a:r>
              <a:rPr lang="en-US" b="1" dirty="0"/>
              <a:t>Why? </a:t>
            </a:r>
          </a:p>
          <a:p>
            <a:pPr lvl="1"/>
            <a:r>
              <a:rPr lang="en-US" dirty="0"/>
              <a:t>Nearly 70% of local children do not read proficiently for their grade level</a:t>
            </a:r>
          </a:p>
          <a:p>
            <a:pPr lvl="1"/>
            <a:r>
              <a:rPr lang="en-US" dirty="0"/>
              <a:t>Three in five kindergarten students are not entering school ready to achieve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1D3F1-56EE-4D44-980B-90A30C0B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5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Helping households become financially stable and independent</a:t>
            </a:r>
          </a:p>
          <a:p>
            <a:endParaRPr lang="en-US" dirty="0"/>
          </a:p>
          <a:p>
            <a:r>
              <a:rPr lang="en-US" b="1" dirty="0"/>
              <a:t>Our Goals</a:t>
            </a:r>
          </a:p>
          <a:p>
            <a:pPr lvl="1"/>
            <a:r>
              <a:rPr lang="en-US" dirty="0"/>
              <a:t>Individuals pursue educational opportunities to increase financial stability.</a:t>
            </a:r>
          </a:p>
          <a:p>
            <a:pPr lvl="1"/>
            <a:r>
              <a:rPr lang="en-US" dirty="0"/>
              <a:t>Individuals have the knowledge, skills and supports to make choices that increase their financial stability and advance their economic mobility.</a:t>
            </a:r>
          </a:p>
          <a:p>
            <a:pPr lvl="1"/>
            <a:r>
              <a:rPr lang="en-US" dirty="0"/>
              <a:t>Safe, good quality housing units are available at an affordable cost.</a:t>
            </a:r>
          </a:p>
          <a:p>
            <a:pPr lvl="1"/>
            <a:endParaRPr lang="en-US" dirty="0"/>
          </a:p>
          <a:p>
            <a:r>
              <a:rPr lang="en-US" b="1" dirty="0"/>
              <a:t>Why?</a:t>
            </a:r>
          </a:p>
          <a:p>
            <a:pPr lvl="1"/>
            <a:r>
              <a:rPr lang="en-US" dirty="0"/>
              <a:t>One-third of households in Kankakee and Iroquois counties had no emergency savings before the pandemic.</a:t>
            </a:r>
          </a:p>
          <a:p>
            <a:pPr lvl="1"/>
            <a:r>
              <a:rPr lang="en-US" dirty="0"/>
              <a:t>Over 19,000 households in Kankakee and Iroquois counties cannot afford the most basic household budget.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01FEC-B41B-EC49-BABB-AE3EEB86E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929498"/>
      </a:dk2>
      <a:lt2>
        <a:srgbClr val="E7E6E6"/>
      </a:lt2>
      <a:accent1>
        <a:srgbClr val="004E95"/>
      </a:accent1>
      <a:accent2>
        <a:srgbClr val="649BD3"/>
      </a:accent2>
      <a:accent3>
        <a:srgbClr val="EE4638"/>
      </a:accent3>
      <a:accent4>
        <a:srgbClr val="FBB43E"/>
      </a:accent4>
      <a:accent5>
        <a:srgbClr val="4B4B4B"/>
      </a:accent5>
      <a:accent6>
        <a:srgbClr val="EA7200"/>
      </a:accent6>
      <a:hlink>
        <a:srgbClr val="004E95"/>
      </a:hlink>
      <a:folHlink>
        <a:srgbClr val="EE46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00623923CAD48B452DD47B3C12B3E" ma:contentTypeVersion="13" ma:contentTypeDescription="Create a new document." ma:contentTypeScope="" ma:versionID="2305dcd52b76c45be64b3665dedc24af">
  <xsd:schema xmlns:xsd="http://www.w3.org/2001/XMLSchema" xmlns:xs="http://www.w3.org/2001/XMLSchema" xmlns:p="http://schemas.microsoft.com/office/2006/metadata/properties" xmlns:ns2="87589ad7-412f-48a2-9945-1a52eee2584b" xmlns:ns3="10f0b2dd-2292-49f6-bd72-f84e3200f893" targetNamespace="http://schemas.microsoft.com/office/2006/metadata/properties" ma:root="true" ma:fieldsID="719e6977181c58c9807195e2a671f04b" ns2:_="" ns3:_="">
    <xsd:import namespace="87589ad7-412f-48a2-9945-1a52eee2584b"/>
    <xsd:import namespace="10f0b2dd-2292-49f6-bd72-f84e3200f8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89ad7-412f-48a2-9945-1a52eee25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0b2dd-2292-49f6-bd72-f84e3200f8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f0b2dd-2292-49f6-bd72-f84e3200f893">
      <UserInfo>
        <DisplayName>Christina Cusumano</DisplayName>
        <AccountId>15</AccountId>
        <AccountType/>
      </UserInfo>
    </SharedWithUsers>
    <MediaLengthInSeconds xmlns="87589ad7-412f-48a2-9945-1a52eee2584b" xsi:nil="true"/>
  </documentManagement>
</p:properties>
</file>

<file path=customXml/itemProps1.xml><?xml version="1.0" encoding="utf-8"?>
<ds:datastoreItem xmlns:ds="http://schemas.openxmlformats.org/officeDocument/2006/customXml" ds:itemID="{21130D32-D1BA-4C25-9AF2-EC91598F2F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451B27-2149-4A1F-80DB-A49B8F9A9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89ad7-412f-48a2-9945-1a52eee2584b"/>
    <ds:schemaRef ds:uri="10f0b2dd-2292-49f6-bd72-f84e3200f8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F88897-A644-431D-B64A-45C23309647A}">
  <ds:schemaRefs>
    <ds:schemaRef ds:uri="http://purl.org/dc/elements/1.1/"/>
    <ds:schemaRef ds:uri="http://schemas.microsoft.com/office/2006/documentManagement/types"/>
    <ds:schemaRef ds:uri="87589ad7-412f-48a2-9945-1a52eee2584b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0f0b2dd-2292-49f6-bd72-f84e3200f8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PresentationFormat>Widescreen</PresentationFormat>
  <Paragraphs>107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 Condensed</vt:lpstr>
      <vt:lpstr>Office Theme</vt:lpstr>
      <vt:lpstr>PowerPoint Presentation</vt:lpstr>
      <vt:lpstr>Agenda</vt:lpstr>
      <vt:lpstr>Who we are</vt:lpstr>
      <vt:lpstr>What we do </vt:lpstr>
      <vt:lpstr>What we do </vt:lpstr>
      <vt:lpstr>What we do </vt:lpstr>
      <vt:lpstr>Impact Areas</vt:lpstr>
      <vt:lpstr>Education</vt:lpstr>
      <vt:lpstr>Financial Stability</vt:lpstr>
      <vt:lpstr>Health</vt:lpstr>
      <vt:lpstr>Ways your organization can partner 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</cp:revision>
  <dcterms:created xsi:type="dcterms:W3CDTF">2020-10-23T16:45:50Z</dcterms:created>
  <dcterms:modified xsi:type="dcterms:W3CDTF">2022-10-19T20:21:24Z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0x01010086A00623923CAD48B452DD47B3C12B3E</vt:lpwstr>
  </property>
  <property fmtid="{D5CDD505-2E9C-101B-9397-08002B2CF9AE}" pid="3" name="Order">
    <vt:r8>2174800</vt:r8>
  </property>
  <property fmtid="{D5CDD505-2E9C-101B-9397-08002B2CF9AE}" pid="4" name="ComplianceAssetI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TemplateUrl">
    <vt:lpwstr/>
  </property>
</Properties>
</file>